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ls" ContentType="application/vnd.ms-exce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9D7634-31D8-4135-AA79-BB4688AB322B}" type="datetimeFigureOut">
              <a:rPr lang="de-DE" smtClean="0"/>
              <a:pPr/>
              <a:t>19.03.2014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BFE32C-983A-4D51-BC16-521C498F6228}" type="slidenum">
              <a:rPr lang="de-DE" smtClean="0"/>
              <a:pPr/>
              <a:t>‹#›</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a:p>
            <a:r>
              <a:rPr lang="de-DE" dirty="0" smtClean="0"/>
              <a:t> </a:t>
            </a:r>
            <a:r>
              <a:rPr lang="de-DE" dirty="0" smtClean="0">
                <a:solidFill>
                  <a:srgbClr val="FFC000"/>
                </a:solidFill>
              </a:rPr>
              <a:t>Kein Abschluss ohne einen Anschluss für Unsere Jugend. </a:t>
            </a:r>
            <a:r>
              <a:rPr lang="de-DE" dirty="0" smtClean="0"/>
              <a:t> </a:t>
            </a:r>
          </a:p>
          <a:p>
            <a:r>
              <a:rPr lang="de-DE" dirty="0" smtClean="0"/>
              <a:t>Nur so kann man die Herzen der Menschen erreichen.</a:t>
            </a:r>
          </a:p>
          <a:p>
            <a:r>
              <a:rPr lang="de-DE" dirty="0" smtClean="0"/>
              <a:t>Nicht Deutschland, nicht Rumänien baut die Zukunft für unsere Kinder. Europa baut die Zukunft für unsere Kinder. Deshalb müssen wir über unsere gegenseitigen Erfahrungen in den Ländern diskutieren und positive Erfahrungen für unser Land übernehmen.</a:t>
            </a:r>
          </a:p>
          <a:p>
            <a:r>
              <a:rPr lang="de-DE" dirty="0" smtClean="0"/>
              <a:t>Wir brauchen in Europa mehr Gemeinsamkeiten.</a:t>
            </a:r>
          </a:p>
          <a:p>
            <a:r>
              <a:rPr lang="de-DE" dirty="0" smtClean="0"/>
              <a:t>Weniger Nationalstaat mehr Europa.</a:t>
            </a:r>
          </a:p>
          <a:p>
            <a:endParaRPr lang="de-DE" dirty="0" smtClean="0"/>
          </a:p>
          <a:p>
            <a:endParaRPr lang="de-DE" dirty="0"/>
          </a:p>
        </p:txBody>
      </p:sp>
      <p:sp>
        <p:nvSpPr>
          <p:cNvPr id="4" name="Foliennummernplatzhalter 3"/>
          <p:cNvSpPr>
            <a:spLocks noGrp="1"/>
          </p:cNvSpPr>
          <p:nvPr>
            <p:ph type="sldNum" sz="quarter" idx="10"/>
          </p:nvPr>
        </p:nvSpPr>
        <p:spPr/>
        <p:txBody>
          <a:bodyPr/>
          <a:lstStyle/>
          <a:p>
            <a:fld id="{AB7B7A7D-4944-47EE-9FE9-8E31BBF548F6}" type="slidenum">
              <a:rPr lang="de-DE" smtClean="0"/>
              <a:pPr/>
              <a:t>2</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 Bevölkerungszahl</a:t>
            </a:r>
            <a:r>
              <a:rPr lang="de-DE" baseline="0" dirty="0" smtClean="0"/>
              <a:t> sinkt. Unsere </a:t>
            </a:r>
            <a:r>
              <a:rPr lang="de-DE" baseline="0" dirty="0" err="1" smtClean="0"/>
              <a:t>Geselschaft</a:t>
            </a:r>
            <a:r>
              <a:rPr lang="de-DE" baseline="0" dirty="0" smtClean="0"/>
              <a:t>, Industrie und Handwerk benötigen gut ausgebildete junge Arbeiter und Angestellte.</a:t>
            </a:r>
            <a:endParaRPr lang="de-DE" dirty="0"/>
          </a:p>
        </p:txBody>
      </p:sp>
      <p:sp>
        <p:nvSpPr>
          <p:cNvPr id="4" name="Foliennummernplatzhalter 3"/>
          <p:cNvSpPr>
            <a:spLocks noGrp="1"/>
          </p:cNvSpPr>
          <p:nvPr>
            <p:ph type="sldNum" sz="quarter" idx="10"/>
          </p:nvPr>
        </p:nvSpPr>
        <p:spPr/>
        <p:txBody>
          <a:bodyPr/>
          <a:lstStyle/>
          <a:p>
            <a:fld id="{D7339795-7B0C-41B1-BAC9-E098FCB1A8E3}" type="slidenum">
              <a:rPr lang="de-DE" smtClean="0"/>
              <a:pPr/>
              <a:t>8</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6944655A-5D43-480B-BA33-CED7BA06A5CA}" type="datetimeFigureOut">
              <a:rPr lang="de-DE" smtClean="0"/>
              <a:pPr/>
              <a:t>19.03.2014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182B669-E1DE-4857-A7AE-4402231635DC}"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944655A-5D43-480B-BA33-CED7BA06A5CA}" type="datetimeFigureOut">
              <a:rPr lang="de-DE" smtClean="0"/>
              <a:pPr/>
              <a:t>19.03.2014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182B669-E1DE-4857-A7AE-4402231635DC}"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944655A-5D43-480B-BA33-CED7BA06A5CA}" type="datetimeFigureOut">
              <a:rPr lang="de-DE" smtClean="0"/>
              <a:pPr/>
              <a:t>19.03.2014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182B669-E1DE-4857-A7AE-4402231635DC}" type="slidenum">
              <a:rPr lang="de-DE" smtClean="0"/>
              <a:pPr/>
              <a:t>‹#›</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00200"/>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fld id="{1A00A82C-66C5-44A6-AA65-2D8DBF796AEF}" type="datetime1">
              <a:rPr lang="de-DE" smtClean="0"/>
              <a:pPr>
                <a:defRPr/>
              </a:pPr>
              <a:t>19.03.2014</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Prof. Dr. Dieter Grasedieck</a:t>
            </a: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576D59EE-5771-4C83-B1C9-110AF394752A}" type="slidenum">
              <a:rPr lang="de-DE"/>
              <a:pPr>
                <a:defRPr/>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944655A-5D43-480B-BA33-CED7BA06A5CA}" type="datetimeFigureOut">
              <a:rPr lang="de-DE" smtClean="0"/>
              <a:pPr/>
              <a:t>19.03.2014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182B669-E1DE-4857-A7AE-4402231635DC}"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6944655A-5D43-480B-BA33-CED7BA06A5CA}" type="datetimeFigureOut">
              <a:rPr lang="de-DE" smtClean="0"/>
              <a:pPr/>
              <a:t>19.03.2014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182B669-E1DE-4857-A7AE-4402231635DC}"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6944655A-5D43-480B-BA33-CED7BA06A5CA}" type="datetimeFigureOut">
              <a:rPr lang="de-DE" smtClean="0"/>
              <a:pPr/>
              <a:t>19.03.2014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182B669-E1DE-4857-A7AE-4402231635DC}"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944655A-5D43-480B-BA33-CED7BA06A5CA}" type="datetimeFigureOut">
              <a:rPr lang="de-DE" smtClean="0"/>
              <a:pPr/>
              <a:t>19.03.2014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182B669-E1DE-4857-A7AE-4402231635DC}"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944655A-5D43-480B-BA33-CED7BA06A5CA}" type="datetimeFigureOut">
              <a:rPr lang="de-DE" smtClean="0"/>
              <a:pPr/>
              <a:t>19.03.2014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182B669-E1DE-4857-A7AE-4402231635DC}"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944655A-5D43-480B-BA33-CED7BA06A5CA}" type="datetimeFigureOut">
              <a:rPr lang="de-DE" smtClean="0"/>
              <a:pPr/>
              <a:t>19.03.2014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182B669-E1DE-4857-A7AE-4402231635DC}"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6944655A-5D43-480B-BA33-CED7BA06A5CA}" type="datetimeFigureOut">
              <a:rPr lang="de-DE" smtClean="0"/>
              <a:pPr/>
              <a:t>19.03.2014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182B669-E1DE-4857-A7AE-4402231635DC}"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6944655A-5D43-480B-BA33-CED7BA06A5CA}" type="datetimeFigureOut">
              <a:rPr lang="de-DE" smtClean="0"/>
              <a:pPr/>
              <a:t>19.03.2014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182B669-E1DE-4857-A7AE-4402231635DC}"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4655A-5D43-480B-BA33-CED7BA06A5CA}" type="datetimeFigureOut">
              <a:rPr lang="de-DE" smtClean="0"/>
              <a:pPr/>
              <a:t>19.03.2014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2B669-E1DE-4857-A7AE-4402231635DC}"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sz="half" idx="1"/>
          </p:nvPr>
        </p:nvSpPr>
        <p:spPr>
          <a:xfrm>
            <a:off x="5929322" y="4429132"/>
            <a:ext cx="2915816" cy="1008111"/>
          </a:xfrm>
        </p:spPr>
        <p:txBody>
          <a:bodyPr>
            <a:normAutofit lnSpcReduction="10000"/>
          </a:bodyPr>
          <a:lstStyle/>
          <a:p>
            <a:pPr>
              <a:buNone/>
            </a:pPr>
            <a:r>
              <a:rPr lang="de-DE" smtClean="0"/>
              <a:t>Schule oder Universität</a:t>
            </a:r>
            <a:endParaRPr lang="de-DE" dirty="0" smtClean="0"/>
          </a:p>
        </p:txBody>
      </p:sp>
      <p:pic>
        <p:nvPicPr>
          <p:cNvPr id="7172" name="Picture 4" descr="bruecke"/>
          <p:cNvPicPr>
            <a:picLocks noGrp="1" noChangeAspect="1" noChangeArrowheads="1"/>
          </p:cNvPicPr>
          <p:nvPr>
            <p:ph sz="half" idx="2"/>
          </p:nvPr>
        </p:nvPicPr>
        <p:blipFill>
          <a:blip r:embed="rId2" cstate="print"/>
          <a:srcRect/>
          <a:stretch>
            <a:fillRect/>
          </a:stretch>
        </p:blipFill>
        <p:spPr>
          <a:xfrm>
            <a:off x="2000232" y="3286124"/>
            <a:ext cx="4038600" cy="2667000"/>
          </a:xfrm>
        </p:spPr>
      </p:pic>
      <p:sp>
        <p:nvSpPr>
          <p:cNvPr id="5" name="Fußzeilenplatzhalter 4"/>
          <p:cNvSpPr>
            <a:spLocks noGrp="1"/>
          </p:cNvSpPr>
          <p:nvPr>
            <p:ph type="ftr" sz="quarter" idx="11"/>
          </p:nvPr>
        </p:nvSpPr>
        <p:spPr/>
        <p:txBody>
          <a:bodyPr/>
          <a:lstStyle/>
          <a:p>
            <a:r>
              <a:rPr lang="de-DE" smtClean="0"/>
              <a:t>Prof. Dr. Dieter Grasedieck</a:t>
            </a:r>
            <a:endParaRPr lang="de-DE"/>
          </a:p>
        </p:txBody>
      </p:sp>
      <p:sp>
        <p:nvSpPr>
          <p:cNvPr id="6" name="Textfeld 5"/>
          <p:cNvSpPr txBox="1"/>
          <p:nvPr/>
        </p:nvSpPr>
        <p:spPr>
          <a:xfrm>
            <a:off x="642910" y="5143512"/>
            <a:ext cx="2376264" cy="707886"/>
          </a:xfrm>
          <a:prstGeom prst="rect">
            <a:avLst/>
          </a:prstGeom>
          <a:noFill/>
        </p:spPr>
        <p:txBody>
          <a:bodyPr wrap="square" rtlCol="0">
            <a:spAutoFit/>
          </a:bodyPr>
          <a:lstStyle/>
          <a:p>
            <a:r>
              <a:rPr lang="de-DE" sz="4000" b="1" dirty="0" smtClean="0"/>
              <a:t>Beruf</a:t>
            </a:r>
            <a:r>
              <a:rPr lang="de-DE" dirty="0" smtClean="0"/>
              <a:t> </a:t>
            </a:r>
            <a:endParaRPr lang="de-DE" dirty="0"/>
          </a:p>
        </p:txBody>
      </p:sp>
      <p:sp>
        <p:nvSpPr>
          <p:cNvPr id="7" name="Textfeld 6"/>
          <p:cNvSpPr txBox="1"/>
          <p:nvPr/>
        </p:nvSpPr>
        <p:spPr>
          <a:xfrm>
            <a:off x="928662" y="214290"/>
            <a:ext cx="7416824" cy="2062103"/>
          </a:xfrm>
          <a:prstGeom prst="rect">
            <a:avLst/>
          </a:prstGeom>
          <a:noFill/>
        </p:spPr>
        <p:txBody>
          <a:bodyPr wrap="square" rtlCol="0">
            <a:spAutoFit/>
          </a:bodyPr>
          <a:lstStyle/>
          <a:p>
            <a:r>
              <a:rPr lang="de-DE" sz="3200" b="1" dirty="0" smtClean="0"/>
              <a:t>Keinen Abschluss der UNI ohne einen Anschluss im Beruf. </a:t>
            </a:r>
          </a:p>
          <a:p>
            <a:r>
              <a:rPr lang="de-DE" sz="3200" b="1" dirty="0" smtClean="0">
                <a:solidFill>
                  <a:srgbClr val="FF0000"/>
                </a:solidFill>
              </a:rPr>
              <a:t>Ziel unserer Gesellschaften in Europa (Zusammenarbeit):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144000" cy="4234482"/>
          </a:xfrm>
        </p:spPr>
        <p:txBody>
          <a:bodyPr>
            <a:noAutofit/>
          </a:bodyPr>
          <a:lstStyle/>
          <a:p>
            <a:r>
              <a:rPr lang="de-DE" sz="6000" b="1" dirty="0" smtClean="0">
                <a:solidFill>
                  <a:srgbClr val="FF0000"/>
                </a:solidFill>
              </a:rPr>
              <a:t>Nachhaltigkeit: Jeder braucht eine Chance und ein jeder wird gebraucht.</a:t>
            </a:r>
            <a:endParaRPr lang="de-DE" sz="6000" dirty="0"/>
          </a:p>
        </p:txBody>
      </p:sp>
      <p:sp>
        <p:nvSpPr>
          <p:cNvPr id="3" name="Inhaltsplatzhalter 2"/>
          <p:cNvSpPr>
            <a:spLocks noGrp="1"/>
          </p:cNvSpPr>
          <p:nvPr>
            <p:ph idx="1"/>
          </p:nvPr>
        </p:nvSpPr>
        <p:spPr>
          <a:xfrm>
            <a:off x="457200" y="4077072"/>
            <a:ext cx="8229600" cy="2049091"/>
          </a:xfrm>
        </p:spPr>
        <p:txBody>
          <a:bodyPr>
            <a:normAutofit fontScale="92500" lnSpcReduction="10000"/>
          </a:bodyPr>
          <a:lstStyle/>
          <a:p>
            <a:pPr>
              <a:buNone/>
            </a:pPr>
            <a:r>
              <a:rPr lang="de-DE" sz="4800" b="1" dirty="0" smtClean="0"/>
              <a:t>4. Wünsche der Studierenden und der Manager/innen in Deutschland und Rumänien</a:t>
            </a:r>
            <a:endParaRPr lang="de-DE" sz="4800" b="1" dirty="0"/>
          </a:p>
        </p:txBody>
      </p:sp>
      <p:sp>
        <p:nvSpPr>
          <p:cNvPr id="5" name="Fußzeilenplatzhalter 4"/>
          <p:cNvSpPr>
            <a:spLocks noGrp="1"/>
          </p:cNvSpPr>
          <p:nvPr>
            <p:ph type="ftr" sz="quarter" idx="11"/>
          </p:nvPr>
        </p:nvSpPr>
        <p:spPr/>
        <p:txBody>
          <a:bodyPr/>
          <a:lstStyle/>
          <a:p>
            <a:r>
              <a:rPr lang="de-DE" smtClean="0"/>
              <a:t>Prof. Dr. Dieter Grasedieck</a:t>
            </a:r>
            <a:endParaRPr lang="de-D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1714488"/>
          </a:xfrm>
        </p:spPr>
        <p:txBody>
          <a:bodyPr>
            <a:noAutofit/>
          </a:bodyPr>
          <a:lstStyle/>
          <a:p>
            <a:pPr lvl="0"/>
            <a:r>
              <a:rPr kumimoji="0" lang="de-DE"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Antworten von 40 Managern von Klein- und Mittelbetrieben in Deutschland (20) und Rumänien (20) auf die Frage: Beurteilen Sie bitte die notwendigen Fähigkeiten und Kompetenzen von Akademikern und  Akademikerinnen auf einer Skala von 1 (trifft voll zu - grüne Säule), 2 (trifft mittelmäßig zu - blaue Säule) bis 3 (trifft nicht zu - rote Säule)</a:t>
            </a:r>
            <a:r>
              <a:rPr kumimoji="0" lang="de-DE" sz="1600" b="0" i="0" u="none" strike="noStrike" cap="none" normalizeH="0" baseline="0" dirty="0" smtClean="0">
                <a:ln>
                  <a:noFill/>
                </a:ln>
                <a:solidFill>
                  <a:schemeClr val="tx1"/>
                </a:solidFill>
                <a:effectLst/>
                <a:latin typeface="Arial" pitchFamily="34" charset="0"/>
                <a:cs typeface="Arial" pitchFamily="34" charset="0"/>
              </a:rPr>
              <a:t/>
            </a:r>
            <a:br>
              <a:rPr kumimoji="0" lang="de-DE" sz="1600" b="0" i="0" u="none" strike="noStrike" cap="none" normalizeH="0" baseline="0" dirty="0" smtClean="0">
                <a:ln>
                  <a:noFill/>
                </a:ln>
                <a:solidFill>
                  <a:schemeClr val="tx1"/>
                </a:solidFill>
                <a:effectLst/>
                <a:latin typeface="Arial" pitchFamily="34" charset="0"/>
                <a:cs typeface="Arial" pitchFamily="34" charset="0"/>
              </a:rPr>
            </a:br>
            <a:endParaRPr lang="de-DE" sz="1600" dirty="0"/>
          </a:p>
        </p:txBody>
      </p:sp>
      <p:sp>
        <p:nvSpPr>
          <p:cNvPr id="3" name="Inhaltsplatzhalter 2"/>
          <p:cNvSpPr>
            <a:spLocks noGrp="1"/>
          </p:cNvSpPr>
          <p:nvPr>
            <p:ph idx="1"/>
          </p:nvPr>
        </p:nvSpPr>
        <p:spPr/>
        <p:txBody>
          <a:bodyPr/>
          <a:lstStyle/>
          <a:p>
            <a:endParaRPr lang="de-DE" dirty="0"/>
          </a:p>
        </p:txBody>
      </p:sp>
      <p:sp>
        <p:nvSpPr>
          <p:cNvPr id="18434" name="Rectangle 2"/>
          <p:cNvSpPr>
            <a:spLocks noChangeArrowheads="1"/>
          </p:cNvSpPr>
          <p:nvPr/>
        </p:nvSpPr>
        <p:spPr bwMode="auto">
          <a:xfrm>
            <a:off x="0" y="738664"/>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de-DE"/>
          </a:p>
        </p:txBody>
      </p:sp>
      <p:graphicFrame>
        <p:nvGraphicFramePr>
          <p:cNvPr id="18433" name="Objekt 4"/>
          <p:cNvGraphicFramePr>
            <a:graphicFrameLocks/>
          </p:cNvGraphicFramePr>
          <p:nvPr/>
        </p:nvGraphicFramePr>
        <p:xfrm>
          <a:off x="0" y="1495425"/>
          <a:ext cx="9144000" cy="5397500"/>
        </p:xfrm>
        <a:graphic>
          <a:graphicData uri="http://schemas.openxmlformats.org/presentationml/2006/ole">
            <p:oleObj spid="_x0000_s3074" name="Diagramm" r:id="rId3" imgW="5972325" imgH="3524294" progId="Excel.Sheet.8">
              <p:embed/>
            </p:oleObj>
          </a:graphicData>
        </a:graphic>
      </p:graphicFrame>
      <p:sp>
        <p:nvSpPr>
          <p:cNvPr id="6" name="Fußzeilenplatzhalter 5"/>
          <p:cNvSpPr>
            <a:spLocks noGrp="1"/>
          </p:cNvSpPr>
          <p:nvPr>
            <p:ph type="ftr" sz="quarter" idx="11"/>
          </p:nvPr>
        </p:nvSpPr>
        <p:spPr/>
        <p:txBody>
          <a:bodyPr/>
          <a:lstStyle/>
          <a:p>
            <a:r>
              <a:rPr lang="de-DE" smtClean="0"/>
              <a:t>Prof. Dr. Dieter Grasedieck</a:t>
            </a:r>
            <a:endParaRPr lang="de-D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1500174"/>
          </a:xfrm>
        </p:spPr>
        <p:txBody>
          <a:bodyPr>
            <a:normAutofit fontScale="90000"/>
          </a:bodyPr>
          <a:lstStyle/>
          <a:p>
            <a:pPr lvl="0"/>
            <a:r>
              <a:rPr kumimoji="0" lang="de-DE"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Antworten von 44 Studierenden der </a:t>
            </a:r>
            <a:r>
              <a:rPr kumimoji="0" lang="de-DE"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Babes</a:t>
            </a:r>
            <a:r>
              <a:rPr kumimoji="0" lang="de-DE"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de-DE"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Bolyai</a:t>
            </a:r>
            <a:r>
              <a:rPr kumimoji="0" lang="de-DE"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Universität auf die Frage: Beurteilen Sie bitte die notwendigen Fähigkeiten und Kompetenzen von Akademikern und Akademikerinnen auf einer Skala von 1 (trifft voll zu - grüne Säule), 2 (trifft mittelmäßig zu - blaue Säule) bis 3 (trifft nicht zu - rote Säule).</a:t>
            </a:r>
            <a:r>
              <a:rPr kumimoji="0" lang="de-DE" sz="2000" b="0" i="0" u="none" strike="noStrike" cap="none" normalizeH="0" baseline="0" dirty="0" smtClean="0">
                <a:ln>
                  <a:noFill/>
                </a:ln>
                <a:solidFill>
                  <a:schemeClr val="tx1"/>
                </a:solidFill>
                <a:effectLst/>
                <a:latin typeface="Arial" pitchFamily="34" charset="0"/>
                <a:cs typeface="Arial" pitchFamily="34" charset="0"/>
              </a:rPr>
              <a:t/>
            </a:r>
            <a:br>
              <a:rPr kumimoji="0" lang="de-DE" sz="2000" b="0" i="0" u="none" strike="noStrike" cap="none" normalizeH="0" baseline="0" dirty="0" smtClean="0">
                <a:ln>
                  <a:noFill/>
                </a:ln>
                <a:solidFill>
                  <a:schemeClr val="tx1"/>
                </a:solidFill>
                <a:effectLst/>
                <a:latin typeface="Arial" pitchFamily="34" charset="0"/>
                <a:cs typeface="Arial" pitchFamily="34" charset="0"/>
              </a:rPr>
            </a:br>
            <a:endParaRPr lang="de-DE" sz="2000" dirty="0"/>
          </a:p>
        </p:txBody>
      </p:sp>
      <p:sp>
        <p:nvSpPr>
          <p:cNvPr id="3" name="Inhaltsplatzhalter 2"/>
          <p:cNvSpPr>
            <a:spLocks noGrp="1"/>
          </p:cNvSpPr>
          <p:nvPr>
            <p:ph idx="1"/>
          </p:nvPr>
        </p:nvSpPr>
        <p:spPr/>
        <p:txBody>
          <a:bodyPr/>
          <a:lstStyle/>
          <a:p>
            <a:endParaRPr lang="de-DE"/>
          </a:p>
        </p:txBody>
      </p:sp>
      <p:graphicFrame>
        <p:nvGraphicFramePr>
          <p:cNvPr id="21505" name="Objekt 4"/>
          <p:cNvGraphicFramePr>
            <a:graphicFrameLocks/>
          </p:cNvGraphicFramePr>
          <p:nvPr/>
        </p:nvGraphicFramePr>
        <p:xfrm>
          <a:off x="0" y="1357298"/>
          <a:ext cx="9144000" cy="4929222"/>
        </p:xfrm>
        <a:graphic>
          <a:graphicData uri="http://schemas.openxmlformats.org/presentationml/2006/ole">
            <p:oleObj spid="_x0000_s4098" name="Diagramm" r:id="rId3" imgW="5669771" imgH="4176122" progId="Excel.Sheet.8">
              <p:embed/>
            </p:oleObj>
          </a:graphicData>
        </a:graphic>
      </p:graphicFrame>
      <p:sp>
        <p:nvSpPr>
          <p:cNvPr id="21507" name="Rectangle 3"/>
          <p:cNvSpPr>
            <a:spLocks noChangeArrowheads="1"/>
          </p:cNvSpPr>
          <p:nvPr/>
        </p:nvSpPr>
        <p:spPr bwMode="auto">
          <a:xfrm>
            <a:off x="0" y="4629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sp>
        <p:nvSpPr>
          <p:cNvPr id="6" name="Fußzeilenplatzhalter 5"/>
          <p:cNvSpPr>
            <a:spLocks noGrp="1"/>
          </p:cNvSpPr>
          <p:nvPr>
            <p:ph type="ftr" sz="quarter" idx="11"/>
          </p:nvPr>
        </p:nvSpPr>
        <p:spPr/>
        <p:txBody>
          <a:bodyPr/>
          <a:lstStyle/>
          <a:p>
            <a:r>
              <a:rPr lang="de-DE" smtClean="0"/>
              <a:t>Prof. Dr. Dieter Grasedieck</a:t>
            </a:r>
            <a:endParaRPr lang="de-D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ußzeilenplatzhalter 7"/>
          <p:cNvSpPr>
            <a:spLocks noGrp="1"/>
          </p:cNvSpPr>
          <p:nvPr>
            <p:ph type="ftr" sz="quarter" idx="11"/>
          </p:nvPr>
        </p:nvSpPr>
        <p:spPr/>
        <p:txBody>
          <a:bodyPr/>
          <a:lstStyle/>
          <a:p>
            <a:r>
              <a:rPr lang="de-DE" sz="1800" b="1" dirty="0" smtClean="0"/>
              <a:t>Prof. Dr. Dieter Grasedieck</a:t>
            </a:r>
            <a:endParaRPr lang="de-DE" sz="1800" b="1" dirty="0"/>
          </a:p>
        </p:txBody>
      </p:sp>
      <p:sp>
        <p:nvSpPr>
          <p:cNvPr id="2" name="Titel 1"/>
          <p:cNvSpPr>
            <a:spLocks noGrp="1"/>
          </p:cNvSpPr>
          <p:nvPr>
            <p:ph type="title" idx="4294967295"/>
          </p:nvPr>
        </p:nvSpPr>
        <p:spPr>
          <a:xfrm>
            <a:off x="0" y="571500"/>
            <a:ext cx="9144000" cy="571500"/>
          </a:xfrm>
        </p:spPr>
        <p:txBody>
          <a:bodyPr>
            <a:normAutofit fontScale="90000"/>
          </a:bodyPr>
          <a:lstStyle/>
          <a:p>
            <a:pPr lvl="0"/>
            <a:r>
              <a:rPr kumimoji="0" lang="de-DE"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Antworten von 10 Managern von Klein- und Mittelbetrieben in Rumänien auf die Frage: Wie beurteilen Sie die Notwendigkeit von Praktika für Studierende in der Industrie? (Skala von 1(trifft  zu) bis 3 (trifft  nicht zu))</a:t>
            </a:r>
            <a:r>
              <a:rPr kumimoji="0" lang="de-DE" sz="6000" b="1" i="0" u="none" strike="noStrike" cap="none" normalizeH="0" baseline="0" dirty="0" smtClean="0">
                <a:ln>
                  <a:noFill/>
                </a:ln>
                <a:solidFill>
                  <a:schemeClr val="tx1"/>
                </a:solidFill>
                <a:effectLst/>
                <a:latin typeface="Arial" pitchFamily="34" charset="0"/>
                <a:cs typeface="Arial" pitchFamily="34" charset="0"/>
              </a:rPr>
              <a:t/>
            </a:r>
            <a:br>
              <a:rPr kumimoji="0" lang="de-DE" sz="6000" b="1" i="0" u="none" strike="noStrike" cap="none" normalizeH="0" baseline="0" dirty="0" smtClean="0">
                <a:ln>
                  <a:noFill/>
                </a:ln>
                <a:solidFill>
                  <a:schemeClr val="tx1"/>
                </a:solidFill>
                <a:effectLst/>
                <a:latin typeface="Arial" pitchFamily="34" charset="0"/>
                <a:cs typeface="Arial" pitchFamily="34" charset="0"/>
              </a:rPr>
            </a:br>
            <a:endParaRPr lang="de-DE" b="1" dirty="0"/>
          </a:p>
        </p:txBody>
      </p:sp>
      <p:graphicFrame>
        <p:nvGraphicFramePr>
          <p:cNvPr id="22529" name="Objekt 4"/>
          <p:cNvGraphicFramePr>
            <a:graphicFrameLocks/>
          </p:cNvGraphicFramePr>
          <p:nvPr/>
        </p:nvGraphicFramePr>
        <p:xfrm>
          <a:off x="0" y="1052736"/>
          <a:ext cx="8244408" cy="5166906"/>
        </p:xfrm>
        <a:graphic>
          <a:graphicData uri="http://schemas.openxmlformats.org/presentationml/2006/ole">
            <p:oleObj spid="_x0000_s5122" name="Diagramm" r:id="rId3" imgW="5286525" imgH="3857625" progId="Excel.Sheet.8">
              <p:embed/>
            </p:oleObj>
          </a:graphicData>
        </a:graphic>
      </p:graphicFrame>
      <p:sp>
        <p:nvSpPr>
          <p:cNvPr id="22530" name="Text Box 2"/>
          <p:cNvSpPr txBox="1">
            <a:spLocks noChangeArrowheads="1"/>
          </p:cNvSpPr>
          <p:nvPr/>
        </p:nvSpPr>
        <p:spPr bwMode="auto">
          <a:xfrm>
            <a:off x="357158" y="1714488"/>
            <a:ext cx="1173163" cy="3270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Unternehmer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22532" name="Rectangle 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
            <a:ext cx="9144000" cy="836711"/>
          </a:xfrm>
        </p:spPr>
        <p:txBody>
          <a:bodyPr>
            <a:normAutofit/>
          </a:bodyPr>
          <a:lstStyle/>
          <a:p>
            <a:r>
              <a:rPr lang="de-DE" sz="3600" b="1" dirty="0" smtClean="0"/>
              <a:t>5. Realisierung der Forderungen und Wünsche.</a:t>
            </a:r>
            <a:endParaRPr lang="de-DE" sz="3600" b="1" dirty="0"/>
          </a:p>
        </p:txBody>
      </p:sp>
      <p:sp>
        <p:nvSpPr>
          <p:cNvPr id="3" name="Untertitel 2"/>
          <p:cNvSpPr>
            <a:spLocks noGrp="1"/>
          </p:cNvSpPr>
          <p:nvPr>
            <p:ph type="subTitle" idx="1"/>
          </p:nvPr>
        </p:nvSpPr>
        <p:spPr>
          <a:xfrm>
            <a:off x="179512" y="548680"/>
            <a:ext cx="8784976" cy="6309320"/>
          </a:xfrm>
        </p:spPr>
        <p:txBody>
          <a:bodyPr>
            <a:noAutofit/>
          </a:bodyPr>
          <a:lstStyle/>
          <a:p>
            <a:pPr marL="514350" indent="-514350" algn="l">
              <a:buAutoNum type="arabicPeriod"/>
            </a:pPr>
            <a:r>
              <a:rPr lang="de-DE" sz="2800" b="1" dirty="0" smtClean="0">
                <a:solidFill>
                  <a:schemeClr val="tx1"/>
                </a:solidFill>
                <a:latin typeface="Arial" pitchFamily="34" charset="0"/>
                <a:cs typeface="Arial" pitchFamily="34" charset="0"/>
              </a:rPr>
              <a:t>Gezielte Beratung nach einem Berufsperspektiventest in der 11/12 Klasse. (Angebote für Schüler/innen von Babes Bolyai – Prof. Dr. Dragan – seit Jahren. Ausbau!)</a:t>
            </a:r>
          </a:p>
          <a:p>
            <a:pPr marL="514350" indent="-514350" algn="l">
              <a:buAutoNum type="arabicPeriod"/>
            </a:pPr>
            <a:r>
              <a:rPr lang="de-DE" sz="2800" b="1" dirty="0" smtClean="0">
                <a:solidFill>
                  <a:schemeClr val="tx1"/>
                </a:solidFill>
                <a:latin typeface="Arial" pitchFamily="34" charset="0"/>
                <a:cs typeface="Arial" pitchFamily="34" charset="0"/>
              </a:rPr>
              <a:t>Diskussion über Lerninhalte mit der Wirtschaft und der Universität.</a:t>
            </a:r>
          </a:p>
          <a:p>
            <a:pPr marL="514350" indent="-514350" algn="l">
              <a:buFont typeface="Arial" pitchFamily="34" charset="0"/>
              <a:buAutoNum type="arabicPeriod"/>
            </a:pPr>
            <a:r>
              <a:rPr lang="de-DE" sz="2800" b="1" dirty="0" smtClean="0">
                <a:solidFill>
                  <a:schemeClr val="tx1"/>
                </a:solidFill>
                <a:latin typeface="Arial" pitchFamily="34" charset="0"/>
                <a:cs typeface="Arial" pitchFamily="34" charset="0"/>
              </a:rPr>
              <a:t>Wünsche und Vorstellungen in den Lehrplan der Universität und der Wirtschaft übernehmen.</a:t>
            </a:r>
          </a:p>
          <a:p>
            <a:pPr marL="514350" indent="-514350" algn="l">
              <a:buFont typeface="Arial" pitchFamily="34" charset="0"/>
              <a:buAutoNum type="arabicPeriod"/>
            </a:pPr>
            <a:r>
              <a:rPr lang="de-DE" sz="2800" b="1" dirty="0" smtClean="0">
                <a:solidFill>
                  <a:schemeClr val="tx1"/>
                </a:solidFill>
                <a:latin typeface="Arial" pitchFamily="34" charset="0"/>
                <a:cs typeface="Arial" pitchFamily="34" charset="0"/>
              </a:rPr>
              <a:t>Bezahlte Praktika vermehrt zur Verfügung stellen.</a:t>
            </a:r>
          </a:p>
          <a:p>
            <a:pPr marL="514350" indent="-514350" algn="l">
              <a:buFont typeface="Arial" pitchFamily="34" charset="0"/>
              <a:buAutoNum type="arabicPeriod"/>
            </a:pPr>
            <a:r>
              <a:rPr lang="de-DE" sz="2800" b="1" dirty="0" smtClean="0">
                <a:solidFill>
                  <a:schemeClr val="tx1"/>
                </a:solidFill>
                <a:latin typeface="Arial" pitchFamily="34" charset="0"/>
                <a:cs typeface="Arial" pitchFamily="34" charset="0"/>
              </a:rPr>
              <a:t>Jährliche Konferenzen zwischen der Universität und der Wirtschaft.</a:t>
            </a:r>
          </a:p>
          <a:p>
            <a:pPr marL="514350" indent="-514350" algn="l"/>
            <a:endParaRPr lang="de-DE" sz="2800" b="1" dirty="0" smtClean="0">
              <a:solidFill>
                <a:schemeClr val="tx1"/>
              </a:solidFill>
              <a:latin typeface="Arial" pitchFamily="34" charset="0"/>
              <a:cs typeface="Arial" pitchFamily="34" charset="0"/>
            </a:endParaRPr>
          </a:p>
          <a:p>
            <a:pPr marL="514350" indent="-514350" algn="l"/>
            <a:r>
              <a:rPr lang="de-DE" sz="2800" b="1" dirty="0" smtClean="0">
                <a:solidFill>
                  <a:schemeClr val="tx1"/>
                </a:solidFill>
                <a:latin typeface="Arial" pitchFamily="34" charset="0"/>
                <a:cs typeface="Arial" pitchFamily="34" charset="0"/>
              </a:rPr>
              <a:t>       </a:t>
            </a:r>
            <a:endParaRPr lang="de-DE" sz="2800"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1071546"/>
          </a:xfrm>
        </p:spPr>
        <p:txBody>
          <a:bodyPr>
            <a:normAutofit fontScale="90000"/>
          </a:bodyPr>
          <a:lstStyle/>
          <a:p>
            <a:r>
              <a:rPr lang="de-DE" dirty="0" smtClean="0"/>
              <a:t>Bachelorstudium mit Betriebspraktikum</a:t>
            </a:r>
            <a:endParaRPr lang="de-DE" dirty="0"/>
          </a:p>
        </p:txBody>
      </p:sp>
      <p:sp>
        <p:nvSpPr>
          <p:cNvPr id="3" name="Inhaltsplatzhalter 2"/>
          <p:cNvSpPr>
            <a:spLocks noGrp="1"/>
          </p:cNvSpPr>
          <p:nvPr>
            <p:ph idx="1"/>
          </p:nvPr>
        </p:nvSpPr>
        <p:spPr/>
        <p:txBody>
          <a:bodyPr/>
          <a:lstStyle/>
          <a:p>
            <a:endParaRPr lang="de-DE"/>
          </a:p>
        </p:txBody>
      </p:sp>
      <p:pic>
        <p:nvPicPr>
          <p:cNvPr id="23553" name="Diagramm 1"/>
          <p:cNvPicPr>
            <a:picLocks noChangeArrowheads="1"/>
          </p:cNvPicPr>
          <p:nvPr/>
        </p:nvPicPr>
        <p:blipFill>
          <a:blip r:embed="rId2" cstate="print"/>
          <a:srcRect/>
          <a:stretch>
            <a:fillRect/>
          </a:stretch>
        </p:blipFill>
        <p:spPr bwMode="auto">
          <a:xfrm>
            <a:off x="0" y="1071546"/>
            <a:ext cx="9144000" cy="5786454"/>
          </a:xfrm>
          <a:prstGeom prst="rect">
            <a:avLst/>
          </a:prstGeom>
          <a:noFill/>
        </p:spPr>
      </p:pic>
      <p:sp>
        <p:nvSpPr>
          <p:cNvPr id="23555" name="Rectangle 3"/>
          <p:cNvSpPr>
            <a:spLocks noChangeArrowheads="1"/>
          </p:cNvSpPr>
          <p:nvPr/>
        </p:nvSpPr>
        <p:spPr bwMode="auto">
          <a:xfrm>
            <a:off x="0" y="8439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Fußzeilenplatzhalter 6"/>
          <p:cNvSpPr>
            <a:spLocks noGrp="1"/>
          </p:cNvSpPr>
          <p:nvPr>
            <p:ph type="ftr" sz="quarter" idx="11"/>
          </p:nvPr>
        </p:nvSpPr>
        <p:spPr/>
        <p:txBody>
          <a:bodyPr/>
          <a:lstStyle/>
          <a:p>
            <a:r>
              <a:rPr lang="de-DE" smtClean="0"/>
              <a:t>Prof. Dr. Dieter Grasedieck</a:t>
            </a:r>
            <a:endParaRPr lang="de-D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sz="half" idx="1"/>
          </p:nvPr>
        </p:nvSpPr>
        <p:spPr>
          <a:xfrm>
            <a:off x="5868145" y="1988840"/>
            <a:ext cx="3275856" cy="1008112"/>
          </a:xfrm>
        </p:spPr>
        <p:txBody>
          <a:bodyPr>
            <a:normAutofit fontScale="92500" lnSpcReduction="20000"/>
          </a:bodyPr>
          <a:lstStyle/>
          <a:p>
            <a:pPr>
              <a:buNone/>
            </a:pPr>
            <a:r>
              <a:rPr lang="de-DE" sz="4000" b="1" dirty="0" smtClean="0">
                <a:latin typeface="Calibri" pitchFamily="34" charset="0"/>
              </a:rPr>
              <a:t>Schule oder Universität</a:t>
            </a:r>
          </a:p>
        </p:txBody>
      </p:sp>
      <p:pic>
        <p:nvPicPr>
          <p:cNvPr id="7172" name="Picture 4" descr="bruecke"/>
          <p:cNvPicPr>
            <a:picLocks noGrp="1" noChangeAspect="1" noChangeArrowheads="1"/>
          </p:cNvPicPr>
          <p:nvPr>
            <p:ph sz="half" idx="2"/>
          </p:nvPr>
        </p:nvPicPr>
        <p:blipFill>
          <a:blip r:embed="rId2" cstate="print"/>
          <a:srcRect/>
          <a:stretch>
            <a:fillRect/>
          </a:stretch>
        </p:blipFill>
        <p:spPr>
          <a:xfrm>
            <a:off x="1691680" y="1412776"/>
            <a:ext cx="4254500" cy="2809875"/>
          </a:xfrm>
          <a:noFill/>
        </p:spPr>
      </p:pic>
      <p:sp>
        <p:nvSpPr>
          <p:cNvPr id="5" name="Fußzeilenplatzhalter 4"/>
          <p:cNvSpPr>
            <a:spLocks noGrp="1"/>
          </p:cNvSpPr>
          <p:nvPr>
            <p:ph type="ftr" sz="quarter" idx="11"/>
          </p:nvPr>
        </p:nvSpPr>
        <p:spPr/>
        <p:txBody>
          <a:bodyPr/>
          <a:lstStyle/>
          <a:p>
            <a:pPr>
              <a:defRPr/>
            </a:pPr>
            <a:r>
              <a:rPr lang="de-DE" dirty="0" smtClean="0"/>
              <a:t>Prof. Dr. Dieter Grasedieck</a:t>
            </a:r>
            <a:endParaRPr lang="de-DE" dirty="0"/>
          </a:p>
        </p:txBody>
      </p:sp>
      <p:sp>
        <p:nvSpPr>
          <p:cNvPr id="6" name="Textfeld 5"/>
          <p:cNvSpPr txBox="1"/>
          <p:nvPr/>
        </p:nvSpPr>
        <p:spPr>
          <a:xfrm>
            <a:off x="827584" y="3501008"/>
            <a:ext cx="2376264" cy="707886"/>
          </a:xfrm>
          <a:prstGeom prst="rect">
            <a:avLst/>
          </a:prstGeom>
          <a:noFill/>
        </p:spPr>
        <p:txBody>
          <a:bodyPr wrap="square" rtlCol="0">
            <a:spAutoFit/>
          </a:bodyPr>
          <a:lstStyle/>
          <a:p>
            <a:r>
              <a:rPr lang="de-DE" sz="4000" b="1" dirty="0" smtClean="0"/>
              <a:t>Beruf</a:t>
            </a:r>
            <a:r>
              <a:rPr lang="de-DE" dirty="0" smtClean="0"/>
              <a:t> </a:t>
            </a:r>
            <a:endParaRPr lang="de-DE" dirty="0"/>
          </a:p>
        </p:txBody>
      </p:sp>
      <p:sp>
        <p:nvSpPr>
          <p:cNvPr id="7" name="Textfeld 6"/>
          <p:cNvSpPr txBox="1"/>
          <p:nvPr/>
        </p:nvSpPr>
        <p:spPr>
          <a:xfrm>
            <a:off x="1979712" y="4149080"/>
            <a:ext cx="7164288" cy="1938992"/>
          </a:xfrm>
          <a:prstGeom prst="rect">
            <a:avLst/>
          </a:prstGeom>
          <a:noFill/>
        </p:spPr>
        <p:txBody>
          <a:bodyPr wrap="square" rtlCol="0">
            <a:spAutoFit/>
          </a:bodyPr>
          <a:lstStyle/>
          <a:p>
            <a:r>
              <a:rPr lang="de-DE" sz="2400" b="1" dirty="0" smtClean="0">
                <a:solidFill>
                  <a:srgbClr val="FF0000"/>
                </a:solidFill>
                <a:latin typeface="Arial" pitchFamily="34" charset="0"/>
                <a:cs typeface="Arial" pitchFamily="34" charset="0"/>
              </a:rPr>
              <a:t>Ein jeder Jugendliche in Europa braucht eine Chance.</a:t>
            </a:r>
          </a:p>
          <a:p>
            <a:endParaRPr lang="de-DE" sz="2400" b="1" dirty="0" smtClean="0">
              <a:solidFill>
                <a:srgbClr val="FF0000"/>
              </a:solidFill>
              <a:latin typeface="Arial" pitchFamily="34" charset="0"/>
              <a:cs typeface="Arial" pitchFamily="34" charset="0"/>
            </a:endParaRPr>
          </a:p>
          <a:p>
            <a:r>
              <a:rPr lang="de-DE" sz="2400" b="1" dirty="0" smtClean="0">
                <a:solidFill>
                  <a:srgbClr val="FF0000"/>
                </a:solidFill>
                <a:latin typeface="Arial" pitchFamily="34" charset="0"/>
                <a:cs typeface="Arial" pitchFamily="34" charset="0"/>
              </a:rPr>
              <a:t>Unsere Gesellschaften in Europa </a:t>
            </a:r>
            <a:r>
              <a:rPr lang="de-DE" sz="2400" b="1" smtClean="0">
                <a:solidFill>
                  <a:srgbClr val="FF0000"/>
                </a:solidFill>
                <a:latin typeface="Arial" pitchFamily="34" charset="0"/>
                <a:cs typeface="Arial" pitchFamily="34" charset="0"/>
              </a:rPr>
              <a:t>brauchen jeden </a:t>
            </a:r>
            <a:r>
              <a:rPr lang="de-DE" sz="2400" b="1" dirty="0" smtClean="0">
                <a:solidFill>
                  <a:srgbClr val="FF0000"/>
                </a:solidFill>
                <a:latin typeface="Arial" pitchFamily="34" charset="0"/>
                <a:cs typeface="Arial" pitchFamily="34" charset="0"/>
              </a:rPr>
              <a:t>Jugendlichen.</a:t>
            </a:r>
            <a:endParaRPr lang="de-DE" sz="2400" b="1" dirty="0">
              <a:solidFill>
                <a:srgbClr val="FF0000"/>
              </a:solidFill>
              <a:latin typeface="Arial" pitchFamily="34" charset="0"/>
              <a:cs typeface="Arial" pitchFamily="34" charset="0"/>
            </a:endParaRPr>
          </a:p>
        </p:txBody>
      </p:sp>
      <p:sp>
        <p:nvSpPr>
          <p:cNvPr id="8" name="Textfeld 7"/>
          <p:cNvSpPr txBox="1"/>
          <p:nvPr/>
        </p:nvSpPr>
        <p:spPr>
          <a:xfrm>
            <a:off x="0" y="188640"/>
            <a:ext cx="7704856" cy="1446550"/>
          </a:xfrm>
          <a:prstGeom prst="rect">
            <a:avLst/>
          </a:prstGeom>
          <a:noFill/>
        </p:spPr>
        <p:txBody>
          <a:bodyPr wrap="square" rtlCol="0">
            <a:spAutoFit/>
          </a:bodyPr>
          <a:lstStyle/>
          <a:p>
            <a:r>
              <a:rPr lang="de-DE" sz="2400" dirty="0" smtClean="0"/>
              <a:t>Das Motto in unserem  Leben, in der Wirtschaft in </a:t>
            </a:r>
            <a:r>
              <a:rPr lang="de-DE" sz="2400" dirty="0" err="1" smtClean="0"/>
              <a:t>Cluj</a:t>
            </a:r>
            <a:r>
              <a:rPr lang="de-DE" sz="2400" dirty="0" smtClean="0"/>
              <a:t> und an unserer </a:t>
            </a:r>
            <a:r>
              <a:rPr lang="de-DE" sz="2400" dirty="0" err="1" smtClean="0"/>
              <a:t>Babes</a:t>
            </a:r>
            <a:r>
              <a:rPr lang="de-DE" sz="2400" dirty="0" smtClean="0"/>
              <a:t> </a:t>
            </a:r>
            <a:r>
              <a:rPr lang="de-DE" sz="2400" dirty="0" err="1" smtClean="0"/>
              <a:t>Bolyai</a:t>
            </a:r>
            <a:r>
              <a:rPr lang="de-DE" sz="2400" dirty="0" smtClean="0"/>
              <a:t> Universität ist:</a:t>
            </a:r>
          </a:p>
          <a:p>
            <a:r>
              <a:rPr lang="de-DE" sz="4000" b="1" dirty="0" smtClean="0">
                <a:solidFill>
                  <a:srgbClr val="00B050"/>
                </a:solidFill>
              </a:rPr>
              <a:t>Immer eine Idee voraus sein</a:t>
            </a:r>
            <a:r>
              <a:rPr lang="de-DE" sz="4000" dirty="0" smtClean="0"/>
              <a:t>.</a:t>
            </a:r>
            <a:endParaRPr lang="de-DE"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3. Workshop: </a:t>
            </a:r>
            <a:r>
              <a:rPr lang="de-DE" b="1" dirty="0" smtClean="0"/>
              <a:t>Mehr Praxis durch Betriebspraktika in Uni – Ausbildung. </a:t>
            </a:r>
            <a:endParaRPr lang="de-DE" b="1" dirty="0"/>
          </a:p>
        </p:txBody>
      </p:sp>
      <p:sp>
        <p:nvSpPr>
          <p:cNvPr id="4" name="Inhaltsplatzhalter 3"/>
          <p:cNvSpPr>
            <a:spLocks noGrp="1"/>
          </p:cNvSpPr>
          <p:nvPr>
            <p:ph idx="1"/>
          </p:nvPr>
        </p:nvSpPr>
        <p:spPr/>
        <p:txBody>
          <a:bodyPr>
            <a:normAutofit/>
          </a:bodyPr>
          <a:lstStyle/>
          <a:p>
            <a:pPr>
              <a:buNone/>
            </a:pPr>
            <a:r>
              <a:rPr lang="de-DE" dirty="0" smtClean="0"/>
              <a:t>1. Probleme der Jugendlichen bei der Wahl der Berufs- oder Universitätsausbildung </a:t>
            </a:r>
          </a:p>
          <a:p>
            <a:pPr>
              <a:buNone/>
            </a:pPr>
            <a:r>
              <a:rPr lang="de-DE" dirty="0" smtClean="0"/>
              <a:t>2.  Arbeitskräftebedarf nach Qualifikationsstufen</a:t>
            </a:r>
          </a:p>
          <a:p>
            <a:pPr>
              <a:buNone/>
            </a:pPr>
            <a:r>
              <a:rPr lang="de-DE" dirty="0" smtClean="0"/>
              <a:t>3.  Entwicklung der Demografie in Europa</a:t>
            </a:r>
          </a:p>
          <a:p>
            <a:pPr>
              <a:buNone/>
            </a:pPr>
            <a:r>
              <a:rPr lang="de-DE" dirty="0" smtClean="0"/>
              <a:t>4.  Wünsche der Studierenden und der Manager/innen in Deutschland und Rumänien.</a:t>
            </a:r>
          </a:p>
          <a:p>
            <a:pPr>
              <a:buNone/>
            </a:pPr>
            <a:r>
              <a:rPr lang="de-DE" dirty="0" smtClean="0"/>
              <a:t>5.  Realisierung der Forderungen und Wünsche</a:t>
            </a:r>
            <a:endParaRPr lang="de-DE" dirty="0"/>
          </a:p>
        </p:txBody>
      </p:sp>
      <p:sp>
        <p:nvSpPr>
          <p:cNvPr id="5" name="Fußzeilenplatzhalter 4"/>
          <p:cNvSpPr>
            <a:spLocks noGrp="1"/>
          </p:cNvSpPr>
          <p:nvPr>
            <p:ph type="ftr" sz="quarter" idx="11"/>
          </p:nvPr>
        </p:nvSpPr>
        <p:spPr/>
        <p:txBody>
          <a:bodyPr/>
          <a:lstStyle/>
          <a:p>
            <a:r>
              <a:rPr lang="de-DE" smtClean="0"/>
              <a:t>Prof. Dr. Dieter Grasedieck</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a:xfrm>
            <a:off x="-252536" y="274638"/>
            <a:ext cx="9721080" cy="1138138"/>
          </a:xfrm>
        </p:spPr>
        <p:txBody>
          <a:bodyPr>
            <a:normAutofit fontScale="90000"/>
          </a:bodyPr>
          <a:lstStyle/>
          <a:p>
            <a:r>
              <a:rPr lang="de-DE" dirty="0" smtClean="0"/>
              <a:t>1. . Probleme der Jugendlichen bei der Wahl der Berufs- oder Universitätsausbildung. </a:t>
            </a:r>
            <a:endParaRPr lang="de-DE" dirty="0"/>
          </a:p>
        </p:txBody>
      </p:sp>
      <p:sp>
        <p:nvSpPr>
          <p:cNvPr id="11" name="Inhaltsplatzhalter 10"/>
          <p:cNvSpPr>
            <a:spLocks noGrp="1"/>
          </p:cNvSpPr>
          <p:nvPr>
            <p:ph sz="half" idx="1"/>
          </p:nvPr>
        </p:nvSpPr>
        <p:spPr>
          <a:xfrm>
            <a:off x="457200" y="1556792"/>
            <a:ext cx="4038600" cy="4680520"/>
          </a:xfrm>
        </p:spPr>
        <p:txBody>
          <a:bodyPr>
            <a:normAutofit fontScale="92500" lnSpcReduction="10000"/>
          </a:bodyPr>
          <a:lstStyle/>
          <a:p>
            <a:r>
              <a:rPr lang="de-DE" b="1" dirty="0" smtClean="0"/>
              <a:t>Die Schüler/innen sollten nicht abgerichtet werden, sie sollten ihre eigene Persönlichkeit entwickeln. Bildung sollte Menschen dazu befähigen, Autoren ihres Lebens zu sein" (vgl.: Nida Rümelin 8. Mai 2013).</a:t>
            </a:r>
            <a:endParaRPr lang="de-DE" dirty="0"/>
          </a:p>
        </p:txBody>
      </p:sp>
      <p:sp>
        <p:nvSpPr>
          <p:cNvPr id="12" name="Inhaltsplatzhalter 11"/>
          <p:cNvSpPr>
            <a:spLocks noGrp="1"/>
          </p:cNvSpPr>
          <p:nvPr>
            <p:ph sz="half" idx="2"/>
          </p:nvPr>
        </p:nvSpPr>
        <p:spPr>
          <a:xfrm>
            <a:off x="4648200" y="1600200"/>
            <a:ext cx="4038600" cy="4709120"/>
          </a:xfrm>
        </p:spPr>
        <p:txBody>
          <a:bodyPr>
            <a:normAutofit fontScale="92500" lnSpcReduction="10000"/>
          </a:bodyPr>
          <a:lstStyle/>
          <a:p>
            <a:r>
              <a:rPr lang="de-DE" b="1" dirty="0" smtClean="0"/>
              <a:t>Es ist wichtig, dass die Schüler ihre eigenen Persönlichkeiten nicht durch eine realitätsferne Bildung entwickeln. Aus diesem Grunde ist entscheidend, dass die Schüler die unterschiedlichen Anforderungen in ihrem späteren Beruf und Leben kennen lernen.</a:t>
            </a:r>
            <a:endParaRPr lang="de-DE" dirty="0"/>
          </a:p>
        </p:txBody>
      </p:sp>
      <p:sp>
        <p:nvSpPr>
          <p:cNvPr id="4" name="Fußzeilenplatzhalter 3"/>
          <p:cNvSpPr>
            <a:spLocks noGrp="1"/>
          </p:cNvSpPr>
          <p:nvPr>
            <p:ph type="ftr" sz="quarter" idx="11"/>
          </p:nvPr>
        </p:nvSpPr>
        <p:spPr/>
        <p:txBody>
          <a:bodyPr/>
          <a:lstStyle/>
          <a:p>
            <a:r>
              <a:rPr lang="de-DE" smtClean="0"/>
              <a:t>Prof. Dr. Dieter Grasedieck</a:t>
            </a:r>
            <a:endParaRPr lang="de-D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548680"/>
            <a:ext cx="9144000" cy="2160240"/>
          </a:xfrm>
        </p:spPr>
        <p:txBody>
          <a:bodyPr>
            <a:normAutofit fontScale="90000"/>
          </a:bodyPr>
          <a:lstStyle/>
          <a:p>
            <a:r>
              <a:rPr lang="de-DE" dirty="0" smtClean="0"/>
              <a:t>Anhebung des Qualifikationsniveau der gering qualifizierten Personen </a:t>
            </a:r>
            <a:br>
              <a:rPr lang="de-DE" dirty="0" smtClean="0"/>
            </a:br>
            <a:r>
              <a:rPr lang="de-DE" dirty="0" smtClean="0"/>
              <a:t/>
            </a:r>
            <a:br>
              <a:rPr lang="de-DE" dirty="0" smtClean="0"/>
            </a:br>
            <a:endParaRPr lang="de-DE" dirty="0"/>
          </a:p>
        </p:txBody>
      </p:sp>
      <p:sp>
        <p:nvSpPr>
          <p:cNvPr id="3" name="Inhaltsplatzhalter 2"/>
          <p:cNvSpPr>
            <a:spLocks noGrp="1"/>
          </p:cNvSpPr>
          <p:nvPr>
            <p:ph idx="1"/>
          </p:nvPr>
        </p:nvSpPr>
        <p:spPr>
          <a:xfrm>
            <a:off x="457200" y="1700808"/>
            <a:ext cx="8229600" cy="4425355"/>
          </a:xfrm>
        </p:spPr>
        <p:txBody>
          <a:bodyPr>
            <a:normAutofit lnSpcReduction="10000"/>
          </a:bodyPr>
          <a:lstStyle/>
          <a:p>
            <a:r>
              <a:rPr lang="de-DE" dirty="0" smtClean="0"/>
              <a:t>Sehr viele Jugendliche verlassen in Europa in jedem Jahr die Schule ohne einen Schulabschluss.</a:t>
            </a:r>
          </a:p>
          <a:p>
            <a:r>
              <a:rPr lang="de-DE" b="1" dirty="0" err="1" smtClean="0"/>
              <a:t>Abbrecherquote</a:t>
            </a:r>
            <a:r>
              <a:rPr lang="de-DE" b="1" dirty="0" smtClean="0"/>
              <a:t> bei Azubis und bei Studenten über 24 % (Bei verschiedenen Studien bis zu 90 %)</a:t>
            </a:r>
          </a:p>
          <a:p>
            <a:r>
              <a:rPr lang="de-DE" dirty="0" smtClean="0">
                <a:solidFill>
                  <a:srgbClr val="FF0000"/>
                </a:solidFill>
              </a:rPr>
              <a:t>Angebote in Schule und Betrieb ausbauen – Frage: Welche Kompetenzen benötigt der Jugendliche?</a:t>
            </a:r>
            <a:endParaRPr lang="de-DE" dirty="0">
              <a:solidFill>
                <a:srgbClr val="FF0000"/>
              </a:solidFill>
            </a:endParaRPr>
          </a:p>
        </p:txBody>
      </p:sp>
      <p:sp>
        <p:nvSpPr>
          <p:cNvPr id="4" name="Fußzeilenplatzhalter 3"/>
          <p:cNvSpPr>
            <a:spLocks noGrp="1"/>
          </p:cNvSpPr>
          <p:nvPr>
            <p:ph type="ftr" sz="quarter" idx="11"/>
          </p:nvPr>
        </p:nvSpPr>
        <p:spPr/>
        <p:txBody>
          <a:bodyPr/>
          <a:lstStyle/>
          <a:p>
            <a:r>
              <a:rPr lang="de-DE" smtClean="0"/>
              <a:t>Prof. Dr. Dieter Grasedieck</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560" y="0"/>
            <a:ext cx="10255534" cy="1071546"/>
          </a:xfrm>
        </p:spPr>
        <p:txBody>
          <a:bodyPr>
            <a:normAutofit/>
          </a:bodyPr>
          <a:lstStyle/>
          <a:p>
            <a:r>
              <a:rPr lang="de-DE" sz="3600" b="1" dirty="0" smtClean="0"/>
              <a:t>2. Arbeitskräftebedarf nach Qualifikationsstufen</a:t>
            </a:r>
            <a:endParaRPr lang="de-DE" sz="3600" b="1" dirty="0"/>
          </a:p>
        </p:txBody>
      </p:sp>
      <p:sp>
        <p:nvSpPr>
          <p:cNvPr id="3" name="Inhaltsplatzhalter 2"/>
          <p:cNvSpPr>
            <a:spLocks noGrp="1"/>
          </p:cNvSpPr>
          <p:nvPr>
            <p:ph idx="1"/>
          </p:nvPr>
        </p:nvSpPr>
        <p:spPr/>
        <p:txBody>
          <a:bodyPr/>
          <a:lstStyle/>
          <a:p>
            <a:endParaRPr lang="de-DE"/>
          </a:p>
        </p:txBody>
      </p:sp>
      <p:graphicFrame>
        <p:nvGraphicFramePr>
          <p:cNvPr id="2049" name="Objekt 3"/>
          <p:cNvGraphicFramePr>
            <a:graphicFrameLocks/>
          </p:cNvGraphicFramePr>
          <p:nvPr/>
        </p:nvGraphicFramePr>
        <p:xfrm>
          <a:off x="0" y="785794"/>
          <a:ext cx="8676456" cy="5357850"/>
        </p:xfrm>
        <a:graphic>
          <a:graphicData uri="http://schemas.openxmlformats.org/presentationml/2006/ole">
            <p:oleObj spid="_x0000_s2050" name="Worksheet" r:id="rId3" imgW="5572227" imgH="2920237" progId="Excel.Sheet.8">
              <p:embed/>
            </p:oleObj>
          </a:graphicData>
        </a:graphic>
      </p:graphicFrame>
      <p:sp>
        <p:nvSpPr>
          <p:cNvPr id="2050" name="Text Box 12"/>
          <p:cNvSpPr txBox="1">
            <a:spLocks noChangeArrowheads="1"/>
          </p:cNvSpPr>
          <p:nvPr/>
        </p:nvSpPr>
        <p:spPr bwMode="auto">
          <a:xfrm>
            <a:off x="1157288" y="3116263"/>
            <a:ext cx="542925" cy="2476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12 %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396552" y="-48399"/>
            <a:ext cx="9540552"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de-DE" sz="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2052" name="Rectangle 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sp>
        <p:nvSpPr>
          <p:cNvPr id="2053" name="Rectangle 5"/>
          <p:cNvSpPr>
            <a:spLocks noChangeArrowheads="1"/>
          </p:cNvSpPr>
          <p:nvPr/>
        </p:nvSpPr>
        <p:spPr bwMode="auto">
          <a:xfrm>
            <a:off x="0" y="6151359"/>
            <a:ext cx="9144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Quelle</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IZA Research Report Nr. 9. </a:t>
            </a: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2007 </a:t>
            </a:r>
            <a:r>
              <a:rPr kumimoji="0" lang="de-DE"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(Gerster 2008)</a:t>
            </a:r>
            <a:endParaRPr kumimoji="0" 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Fußzeilenplatzhalter 8"/>
          <p:cNvSpPr>
            <a:spLocks noGrp="1"/>
          </p:cNvSpPr>
          <p:nvPr>
            <p:ph type="ftr" sz="quarter" idx="11"/>
          </p:nvPr>
        </p:nvSpPr>
        <p:spPr/>
        <p:txBody>
          <a:bodyPr/>
          <a:lstStyle/>
          <a:p>
            <a:r>
              <a:rPr lang="de-DE" smtClean="0"/>
              <a:t>Prof. Dr. Dieter Grasedieck</a:t>
            </a:r>
            <a:endParaRPr lang="de-D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r>
              <a:rPr lang="de-DE" smtClean="0"/>
              <a:t>Prof. Dr. Dieter Grasedieck</a:t>
            </a:r>
            <a:endParaRPr lang="de-DE"/>
          </a:p>
        </p:txBody>
      </p:sp>
      <p:sp>
        <p:nvSpPr>
          <p:cNvPr id="2" name="Titel 1"/>
          <p:cNvSpPr>
            <a:spLocks noGrp="1"/>
          </p:cNvSpPr>
          <p:nvPr>
            <p:ph type="title" idx="4294967295"/>
          </p:nvPr>
        </p:nvSpPr>
        <p:spPr>
          <a:xfrm>
            <a:off x="0" y="274638"/>
            <a:ext cx="9144000" cy="1143000"/>
          </a:xfrm>
        </p:spPr>
        <p:txBody>
          <a:bodyPr>
            <a:normAutofit fontScale="90000"/>
          </a:bodyPr>
          <a:lstStyle/>
          <a:p>
            <a:pPr lvl="0"/>
            <a:r>
              <a:rPr kumimoji="0" lang="de-DE"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Entwicklung der Demografie in Europa (Angabe in Prozent)</a:t>
            </a:r>
            <a:r>
              <a:rPr kumimoji="0" lang="de-DE" sz="800" b="0" i="0" u="none" strike="noStrike" cap="none" normalizeH="0" baseline="0" dirty="0" smtClean="0">
                <a:ln>
                  <a:noFill/>
                </a:ln>
                <a:solidFill>
                  <a:schemeClr val="tx1"/>
                </a:solidFill>
                <a:effectLst/>
                <a:latin typeface="Arial" pitchFamily="34" charset="0"/>
                <a:cs typeface="Arial" pitchFamily="34" charset="0"/>
              </a:rPr>
              <a:t/>
            </a:r>
            <a:br>
              <a:rPr kumimoji="0" lang="de-DE" sz="800" b="0" i="0" u="none" strike="noStrike" cap="none" normalizeH="0" baseline="0" dirty="0" smtClean="0">
                <a:ln>
                  <a:noFill/>
                </a:ln>
                <a:solidFill>
                  <a:schemeClr val="tx1"/>
                </a:solidFill>
                <a:effectLst/>
                <a:latin typeface="Arial" pitchFamily="34" charset="0"/>
                <a:cs typeface="Arial" pitchFamily="34" charset="0"/>
              </a:rPr>
            </a:br>
            <a:endParaRPr lang="de-DE" dirty="0"/>
          </a:p>
        </p:txBody>
      </p:sp>
      <p:pic>
        <p:nvPicPr>
          <p:cNvPr id="16385" name="Diagramm 29"/>
          <p:cNvPicPr>
            <a:picLocks noChangeArrowheads="1"/>
          </p:cNvPicPr>
          <p:nvPr/>
        </p:nvPicPr>
        <p:blipFill>
          <a:blip r:embed="rId2" cstate="print"/>
          <a:srcRect b="-104"/>
          <a:stretch>
            <a:fillRect/>
          </a:stretch>
        </p:blipFill>
        <p:spPr bwMode="auto">
          <a:xfrm>
            <a:off x="395536" y="1628800"/>
            <a:ext cx="8064896" cy="4729158"/>
          </a:xfrm>
          <a:prstGeom prst="rect">
            <a:avLst/>
          </a:prstGeom>
          <a:noFill/>
        </p:spPr>
      </p:pic>
      <p:sp>
        <p:nvSpPr>
          <p:cNvPr id="16387" name="Rectangle 3"/>
          <p:cNvSpPr>
            <a:spLocks noChangeArrowheads="1"/>
          </p:cNvSpPr>
          <p:nvPr/>
        </p:nvSpPr>
        <p:spPr bwMode="auto">
          <a:xfrm>
            <a:off x="457200" y="6215082"/>
            <a:ext cx="91440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Quelle: Berlin-Institut/</a:t>
            </a:r>
            <a:r>
              <a:rPr kumimoji="0" lang="de-DE"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dtv</a:t>
            </a: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/GEO</a:t>
            </a:r>
            <a:endParaRPr kumimoji="0" lang="de-DE"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857232"/>
            <a:ext cx="8229600" cy="560406"/>
          </a:xfrm>
        </p:spPr>
        <p:txBody>
          <a:bodyPr>
            <a:normAutofit fontScale="90000"/>
          </a:bodyPr>
          <a:lstStyle/>
          <a:p>
            <a:pPr lvl="0" fontAlgn="base">
              <a:spcAft>
                <a:spcPct val="0"/>
              </a:spcAft>
            </a:pPr>
            <a:r>
              <a:rPr kumimoji="0" lang="de-DE"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Bevölkerungsentwicklung von </a:t>
            </a:r>
            <a:r>
              <a:rPr kumimoji="0" lang="de-DE"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de-DE"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de-DE"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2005-2050 </a:t>
            </a:r>
            <a:r>
              <a:rPr kumimoji="0" lang="de-DE" sz="800" b="1" i="0" u="none" strike="noStrike" cap="none" normalizeH="0" baseline="0" dirty="0" smtClean="0">
                <a:ln>
                  <a:noFill/>
                </a:ln>
                <a:solidFill>
                  <a:schemeClr val="tx1"/>
                </a:solidFill>
                <a:effectLst/>
                <a:latin typeface="Arial" pitchFamily="34" charset="0"/>
                <a:cs typeface="Arial" pitchFamily="34" charset="0"/>
              </a:rPr>
              <a:t/>
            </a:r>
            <a:br>
              <a:rPr kumimoji="0" lang="de-DE" sz="800" b="1" i="0" u="none" strike="noStrike" cap="none" normalizeH="0" baseline="0" dirty="0" smtClean="0">
                <a:ln>
                  <a:noFill/>
                </a:ln>
                <a:solidFill>
                  <a:schemeClr val="tx1"/>
                </a:solidFill>
                <a:effectLst/>
                <a:latin typeface="Arial" pitchFamily="34" charset="0"/>
                <a:cs typeface="Arial" pitchFamily="34" charset="0"/>
              </a:rPr>
            </a:br>
            <a:r>
              <a:rPr kumimoji="0" lang="en-US"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Alter</a:t>
            </a:r>
            <a:r>
              <a:rPr kumimoji="0" lang="de-DE" sz="800" b="0" i="0" u="none" strike="noStrike" cap="none" normalizeH="0" baseline="0" dirty="0" smtClean="0">
                <a:ln>
                  <a:noFill/>
                </a:ln>
                <a:solidFill>
                  <a:schemeClr val="tx1"/>
                </a:solidFill>
                <a:effectLst/>
                <a:latin typeface="Arial" pitchFamily="34" charset="0"/>
                <a:cs typeface="Arial" pitchFamily="34" charset="0"/>
              </a:rPr>
              <a:t/>
            </a:r>
            <a:br>
              <a:rPr kumimoji="0" lang="de-DE" sz="800" b="0" i="0" u="none" strike="noStrike" cap="none" normalizeH="0" baseline="0" dirty="0" smtClean="0">
                <a:ln>
                  <a:noFill/>
                </a:ln>
                <a:solidFill>
                  <a:schemeClr val="tx1"/>
                </a:solidFill>
                <a:effectLst/>
                <a:latin typeface="Arial" pitchFamily="34" charset="0"/>
                <a:cs typeface="Arial" pitchFamily="34" charset="0"/>
              </a:rPr>
            </a:br>
            <a:endParaRPr lang="de-DE" dirty="0"/>
          </a:p>
        </p:txBody>
      </p:sp>
      <p:sp>
        <p:nvSpPr>
          <p:cNvPr id="3" name="Inhaltsplatzhalter 2"/>
          <p:cNvSpPr>
            <a:spLocks noGrp="1"/>
          </p:cNvSpPr>
          <p:nvPr>
            <p:ph idx="1"/>
          </p:nvPr>
        </p:nvSpPr>
        <p:spPr/>
        <p:txBody>
          <a:bodyPr/>
          <a:lstStyle/>
          <a:p>
            <a:endParaRPr lang="de-DE"/>
          </a:p>
        </p:txBody>
      </p:sp>
      <p:pic>
        <p:nvPicPr>
          <p:cNvPr id="17409" name="Diagramm 30"/>
          <p:cNvPicPr>
            <a:picLocks noChangeArrowheads="1"/>
          </p:cNvPicPr>
          <p:nvPr/>
        </p:nvPicPr>
        <p:blipFill>
          <a:blip r:embed="rId2" cstate="print"/>
          <a:srcRect b="-23"/>
          <a:stretch>
            <a:fillRect/>
          </a:stretch>
        </p:blipFill>
        <p:spPr bwMode="auto">
          <a:xfrm>
            <a:off x="0" y="1000108"/>
            <a:ext cx="9144000" cy="5072098"/>
          </a:xfrm>
          <a:prstGeom prst="rect">
            <a:avLst/>
          </a:prstGeom>
          <a:noFill/>
        </p:spPr>
      </p:pic>
      <p:sp>
        <p:nvSpPr>
          <p:cNvPr id="17411" name="Rectangle 3"/>
          <p:cNvSpPr>
            <a:spLocks noChangeArrowheads="1"/>
          </p:cNvSpPr>
          <p:nvPr/>
        </p:nvSpPr>
        <p:spPr bwMode="auto">
          <a:xfrm>
            <a:off x="0" y="5979911"/>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Bevölkerungsentwicklung</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in % </a:t>
            </a:r>
            <a:endParaRPr kumimoji="0" lang="de-DE"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Quelle</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United Nations (Hg.): World Population Prospects. The 2004 Revision. Highlights. New York 2005, S. 43-63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4" name="Rectangle 6"/>
          <p:cNvSpPr>
            <a:spLocks noChangeArrowheads="1"/>
          </p:cNvSpPr>
          <p:nvPr/>
        </p:nvSpPr>
        <p:spPr bwMode="auto">
          <a:xfrm>
            <a:off x="0" y="5715017"/>
            <a:ext cx="9144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a:t>
            </a:r>
            <a:r>
              <a:rPr kumimoji="0" lang="de-DE"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uelle: </a:t>
            </a:r>
            <a:r>
              <a:rPr kumimoji="0" lang="de-DE" sz="1200" b="0" i="0" u="none" strike="noStrike" cap="none" normalizeH="0" baseline="0" dirty="0" smtClean="0" bmk="_Toc313690890">
                <a:ln>
                  <a:noFill/>
                </a:ln>
                <a:solidFill>
                  <a:schemeClr val="tx1"/>
                </a:solidFill>
                <a:effectLst/>
                <a:latin typeface="Arial" pitchFamily="34" charset="0"/>
                <a:ea typeface="Times New Roman" pitchFamily="18" charset="0"/>
                <a:cs typeface="Arial" pitchFamily="34" charset="0"/>
              </a:rPr>
              <a:t>Allen 2011</a:t>
            </a:r>
            <a:endParaRPr kumimoji="0" 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Fußzeilenplatzhalter 6"/>
          <p:cNvSpPr>
            <a:spLocks noGrp="1"/>
          </p:cNvSpPr>
          <p:nvPr>
            <p:ph type="ftr" sz="quarter" idx="11"/>
          </p:nvPr>
        </p:nvSpPr>
        <p:spPr/>
        <p:txBody>
          <a:bodyPr/>
          <a:lstStyle/>
          <a:p>
            <a:r>
              <a:rPr lang="de-DE" smtClean="0"/>
              <a:t>Prof. Dr. Dieter Grasedieck</a:t>
            </a:r>
            <a:endParaRPr lang="de-D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ußzeilenplatzhalter 2"/>
          <p:cNvSpPr>
            <a:spLocks noGrp="1"/>
          </p:cNvSpPr>
          <p:nvPr>
            <p:ph type="ftr" sz="quarter" idx="11"/>
          </p:nvPr>
        </p:nvSpPr>
        <p:spPr>
          <a:noFill/>
        </p:spPr>
        <p:txBody>
          <a:bodyPr/>
          <a:lstStyle/>
          <a:p>
            <a:r>
              <a:rPr lang="de-DE" sz="1600" smtClean="0"/>
              <a:t>Prof. Dr. Dieter Grasedieck</a:t>
            </a:r>
            <a:endParaRPr lang="de-DE" sz="1600" dirty="0"/>
          </a:p>
        </p:txBody>
      </p:sp>
      <p:pic>
        <p:nvPicPr>
          <p:cNvPr id="8196" name="Picture 2"/>
          <p:cNvPicPr>
            <a:picLocks noChangeAspect="1" noChangeArrowheads="1"/>
          </p:cNvPicPr>
          <p:nvPr/>
        </p:nvPicPr>
        <p:blipFill>
          <a:blip r:embed="rId3" cstate="print"/>
          <a:srcRect/>
          <a:stretch>
            <a:fillRect/>
          </a:stretch>
        </p:blipFill>
        <p:spPr bwMode="auto">
          <a:xfrm>
            <a:off x="323850" y="260350"/>
            <a:ext cx="8345488" cy="5761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1417638"/>
          </a:xfrm>
        </p:spPr>
        <p:txBody>
          <a:bodyPr>
            <a:normAutofit fontScale="90000"/>
          </a:bodyPr>
          <a:lstStyle/>
          <a:p>
            <a:r>
              <a:rPr lang="de-DE" b="1" dirty="0" smtClean="0"/>
              <a:t>Trotz der Demografie - Jugend ohne Arbeit</a:t>
            </a:r>
            <a:endParaRPr lang="de-DE" b="1" dirty="0"/>
          </a:p>
        </p:txBody>
      </p:sp>
      <p:sp>
        <p:nvSpPr>
          <p:cNvPr id="3" name="Inhaltsplatzhalter 2"/>
          <p:cNvSpPr>
            <a:spLocks noGrp="1"/>
          </p:cNvSpPr>
          <p:nvPr>
            <p:ph idx="1"/>
          </p:nvPr>
        </p:nvSpPr>
        <p:spPr/>
        <p:txBody>
          <a:bodyPr/>
          <a:lstStyle/>
          <a:p>
            <a:endParaRPr lang="de-DE"/>
          </a:p>
        </p:txBody>
      </p:sp>
      <p:pic>
        <p:nvPicPr>
          <p:cNvPr id="4" name="Diagramm 2" descr="Arbeitslosigkeit in Prozent"/>
          <p:cNvPicPr>
            <a:picLocks noChangeArrowheads="1"/>
          </p:cNvPicPr>
          <p:nvPr/>
        </p:nvPicPr>
        <p:blipFill>
          <a:blip r:embed="rId2" cstate="print"/>
          <a:srcRect/>
          <a:stretch>
            <a:fillRect/>
          </a:stretch>
        </p:blipFill>
        <p:spPr bwMode="auto">
          <a:xfrm>
            <a:off x="0" y="1214423"/>
            <a:ext cx="9144000" cy="5000660"/>
          </a:xfrm>
          <a:prstGeom prst="rect">
            <a:avLst/>
          </a:prstGeom>
          <a:noFill/>
        </p:spPr>
      </p:pic>
      <p:sp>
        <p:nvSpPr>
          <p:cNvPr id="5" name="Fußzeilenplatzhalter 4"/>
          <p:cNvSpPr>
            <a:spLocks noGrp="1"/>
          </p:cNvSpPr>
          <p:nvPr>
            <p:ph type="ftr" sz="quarter" idx="11"/>
          </p:nvPr>
        </p:nvSpPr>
        <p:spPr/>
        <p:txBody>
          <a:bodyPr/>
          <a:lstStyle/>
          <a:p>
            <a:r>
              <a:rPr lang="de-DE" smtClean="0"/>
              <a:t>Prof. Dr. Dieter Grasedieck</a:t>
            </a:r>
            <a:endParaRPr lang="de-D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792</Words>
  <Application>Microsoft Office PowerPoint</Application>
  <PresentationFormat>On-screen Show (4:3)</PresentationFormat>
  <Paragraphs>74</Paragraphs>
  <Slides>16</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Larissa-Design</vt:lpstr>
      <vt:lpstr>Worksheet</vt:lpstr>
      <vt:lpstr>Diagramm</vt:lpstr>
      <vt:lpstr>Slide 1</vt:lpstr>
      <vt:lpstr>3. Workshop: Mehr Praxis durch Betriebspraktika in Uni – Ausbildung. </vt:lpstr>
      <vt:lpstr>1. . Probleme der Jugendlichen bei der Wahl der Berufs- oder Universitätsausbildung. </vt:lpstr>
      <vt:lpstr>Anhebung des Qualifikationsniveau der gering qualifizierten Personen   </vt:lpstr>
      <vt:lpstr>2. Arbeitskräftebedarf nach Qualifikationsstufen</vt:lpstr>
      <vt:lpstr>3. Entwicklung der Demografie in Europa (Angabe in Prozent) </vt:lpstr>
      <vt:lpstr>Bevölkerungsentwicklung von  2005-2050  Alter </vt:lpstr>
      <vt:lpstr>Slide 8</vt:lpstr>
      <vt:lpstr>Trotz der Demografie - Jugend ohne Arbeit</vt:lpstr>
      <vt:lpstr>Nachhaltigkeit: Jeder braucht eine Chance und ein jeder wird gebraucht.</vt:lpstr>
      <vt:lpstr>Antworten von 40 Managern von Klein- und Mittelbetrieben in Deutschland (20) und Rumänien (20) auf die Frage: Beurteilen Sie bitte die notwendigen Fähigkeiten und Kompetenzen von Akademikern und  Akademikerinnen auf einer Skala von 1 (trifft voll zu - grüne Säule), 2 (trifft mittelmäßig zu - blaue Säule) bis 3 (trifft nicht zu - rote Säule) </vt:lpstr>
      <vt:lpstr>Antworten von 44 Studierenden der Babes Bolyai Universität auf die Frage: Beurteilen Sie bitte die notwendigen Fähigkeiten und Kompetenzen von Akademikern und Akademikerinnen auf einer Skala von 1 (trifft voll zu - grüne Säule), 2 (trifft mittelmäßig zu - blaue Säule) bis 3 (trifft nicht zu - rote Säule). </vt:lpstr>
      <vt:lpstr>Antworten von 10 Managern von Klein- und Mittelbetrieben in Rumänien auf die Frage: Wie beurteilen Sie die Notwendigkeit von Praktika für Studierende in der Industrie? (Skala von 1(trifft  zu) bis 3 (trifft  nicht zu)) </vt:lpstr>
      <vt:lpstr>5. Realisierung der Forderungen und Wünsche.</vt:lpstr>
      <vt:lpstr>Bachelorstudium mit Betriebspraktikum</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DG</dc:creator>
  <cp:lastModifiedBy>Zenovia</cp:lastModifiedBy>
  <cp:revision>2</cp:revision>
  <dcterms:created xsi:type="dcterms:W3CDTF">2014-03-10T13:37:15Z</dcterms:created>
  <dcterms:modified xsi:type="dcterms:W3CDTF">2014-03-19T09:21:51Z</dcterms:modified>
</cp:coreProperties>
</file>